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3" r:id="rId3"/>
    <p:sldId id="267" r:id="rId4"/>
    <p:sldId id="274" r:id="rId5"/>
    <p:sldId id="268" r:id="rId6"/>
    <p:sldId id="269" r:id="rId7"/>
    <p:sldId id="270" r:id="rId8"/>
    <p:sldId id="271" r:id="rId9"/>
    <p:sldId id="27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59" d="100"/>
          <a:sy n="59" d="100"/>
        </p:scale>
        <p:origin x="-1602"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F1C548-E3C6-4FA3-B395-DC9C5F873BC5}" type="datetimeFigureOut">
              <a:rPr lang="en-US" smtClean="0"/>
              <a:pPr/>
              <a:t>16-Aug-14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1C548-E3C6-4FA3-B395-DC9C5F873BC5}" type="datetimeFigureOut">
              <a:rPr lang="en-US" smtClean="0"/>
              <a:pPr/>
              <a:t>16-Aug-14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1C548-E3C6-4FA3-B395-DC9C5F873BC5}" type="datetimeFigureOut">
              <a:rPr lang="en-US" smtClean="0"/>
              <a:pPr/>
              <a:t>16-Aug-14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1C548-E3C6-4FA3-B395-DC9C5F873BC5}" type="datetimeFigureOut">
              <a:rPr lang="en-US" smtClean="0"/>
              <a:pPr/>
              <a:t>16-Aug-14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1C548-E3C6-4FA3-B395-DC9C5F873BC5}" type="datetimeFigureOut">
              <a:rPr lang="en-US" smtClean="0"/>
              <a:pPr/>
              <a:t>16-Aug-14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F1C548-E3C6-4FA3-B395-DC9C5F873BC5}" type="datetimeFigureOut">
              <a:rPr lang="en-US" smtClean="0"/>
              <a:pPr/>
              <a:t>16-Aug-14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F1C548-E3C6-4FA3-B395-DC9C5F873BC5}" type="datetimeFigureOut">
              <a:rPr lang="en-US" smtClean="0"/>
              <a:pPr/>
              <a:t>16-Aug-14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F1C548-E3C6-4FA3-B395-DC9C5F873BC5}" type="datetimeFigureOut">
              <a:rPr lang="en-US" smtClean="0"/>
              <a:pPr/>
              <a:t>16-Aug-14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1C548-E3C6-4FA3-B395-DC9C5F873BC5}" type="datetimeFigureOut">
              <a:rPr lang="en-US" smtClean="0"/>
              <a:pPr/>
              <a:t>16-Aug-14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1C548-E3C6-4FA3-B395-DC9C5F873BC5}" type="datetimeFigureOut">
              <a:rPr lang="en-US" smtClean="0"/>
              <a:pPr/>
              <a:t>16-Aug-14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1C548-E3C6-4FA3-B395-DC9C5F873BC5}" type="datetimeFigureOut">
              <a:rPr lang="en-US" smtClean="0"/>
              <a:pPr/>
              <a:t>16-Aug-14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AD232-878D-4674-8C47-9D151B8E45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1C548-E3C6-4FA3-B395-DC9C5F873BC5}" type="datetimeFigureOut">
              <a:rPr lang="en-US" smtClean="0"/>
              <a:pPr/>
              <a:t>16-Aug-14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AD232-878D-4674-8C47-9D151B8E45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User\Desktop\PTA\logo copy.png"/>
          <p:cNvPicPr>
            <a:picLocks noChangeAspect="1" noChangeArrowheads="1"/>
          </p:cNvPicPr>
          <p:nvPr/>
        </p:nvPicPr>
        <p:blipFill>
          <a:blip r:embed="rId2"/>
          <a:srcRect/>
          <a:stretch>
            <a:fillRect/>
          </a:stretch>
        </p:blipFill>
        <p:spPr bwMode="auto">
          <a:xfrm>
            <a:off x="2209800" y="1721645"/>
            <a:ext cx="5181600" cy="5136355"/>
          </a:xfrm>
          <a:prstGeom prst="rect">
            <a:avLst/>
          </a:prstGeom>
          <a:noFill/>
        </p:spPr>
      </p:pic>
      <p:sp>
        <p:nvSpPr>
          <p:cNvPr id="7" name="TextBox 6"/>
          <p:cNvSpPr txBox="1"/>
          <p:nvPr/>
        </p:nvSpPr>
        <p:spPr>
          <a:xfrm>
            <a:off x="3048000" y="1219200"/>
            <a:ext cx="3581400" cy="1107996"/>
          </a:xfrm>
          <a:prstGeom prst="rect">
            <a:avLst/>
          </a:prstGeom>
          <a:noFill/>
        </p:spPr>
        <p:txBody>
          <a:bodyPr wrap="square" rtlCol="0">
            <a:spAutoFit/>
          </a:bodyPr>
          <a:lstStyle/>
          <a:p>
            <a:pPr algn="ctr"/>
            <a:r>
              <a:rPr lang="en-US" sz="6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Welcome</a:t>
            </a:r>
            <a:endParaRPr lang="en-US" sz="6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15 aug\100CANON\logo inaugration\IMG_1755.JPG"/>
          <p:cNvPicPr>
            <a:picLocks noChangeAspect="1" noChangeArrowheads="1"/>
          </p:cNvPicPr>
          <p:nvPr/>
        </p:nvPicPr>
        <p:blipFill>
          <a:blip r:embed="rId2" cstate="print"/>
          <a:srcRect/>
          <a:stretch>
            <a:fillRect/>
          </a:stretch>
        </p:blipFill>
        <p:spPr bwMode="auto">
          <a:xfrm>
            <a:off x="1219200" y="1447800"/>
            <a:ext cx="7200900" cy="4800600"/>
          </a:xfrm>
          <a:prstGeom prst="rect">
            <a:avLst/>
          </a:prstGeom>
          <a:noFill/>
        </p:spPr>
      </p:pic>
      <p:sp>
        <p:nvSpPr>
          <p:cNvPr id="5" name="TextBox 4"/>
          <p:cNvSpPr txBox="1"/>
          <p:nvPr/>
        </p:nvSpPr>
        <p:spPr>
          <a:xfrm>
            <a:off x="685800" y="206514"/>
            <a:ext cx="7457493" cy="707886"/>
          </a:xfrm>
          <a:prstGeom prst="rect">
            <a:avLst/>
          </a:prstGeom>
          <a:noFill/>
        </p:spPr>
        <p:txBody>
          <a:bodyPr wrap="square" rtlCol="0">
            <a:spAutoFit/>
          </a:bodyPr>
          <a:lstStyle/>
          <a:p>
            <a:pPr algn="ctr"/>
            <a:r>
              <a:rPr lang="en-US" sz="4000" b="1" dirty="0" smtClean="0">
                <a:solidFill>
                  <a:srgbClr val="C00000"/>
                </a:solidFill>
                <a:latin typeface="Candara" pitchFamily="34" charset="0"/>
                <a:cs typeface="Arial" pitchFamily="34" charset="0"/>
              </a:rPr>
              <a:t>Formation of PTA</a:t>
            </a:r>
            <a:endParaRPr lang="en-US" sz="4000" b="1" dirty="0" smtClean="0">
              <a:solidFill>
                <a:srgbClr val="C00000"/>
              </a:solidFill>
              <a:latin typeface="Candara"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20657"/>
            <a:ext cx="8534400" cy="584775"/>
          </a:xfrm>
          <a:prstGeom prst="rect">
            <a:avLst/>
          </a:prstGeom>
          <a:noFill/>
        </p:spPr>
        <p:txBody>
          <a:bodyPr wrap="square" rtlCol="0">
            <a:spAutoFit/>
          </a:bodyPr>
          <a:lstStyle/>
          <a:p>
            <a:r>
              <a:rPr lang="en-US" sz="3200" dirty="0" smtClean="0">
                <a:solidFill>
                  <a:srgbClr val="002060"/>
                </a:solidFill>
                <a:latin typeface="Arial Black" pitchFamily="34" charset="0"/>
              </a:rPr>
              <a:t>PARENTS  TEACHERS  ASSOCIATION </a:t>
            </a:r>
            <a:endParaRPr lang="en-US" sz="3200" dirty="0">
              <a:solidFill>
                <a:srgbClr val="002060"/>
              </a:solidFill>
              <a:latin typeface="Arial Black" pitchFamily="34" charset="0"/>
            </a:endParaRPr>
          </a:p>
        </p:txBody>
      </p:sp>
      <p:sp>
        <p:nvSpPr>
          <p:cNvPr id="6" name="TextBox 5"/>
          <p:cNvSpPr txBox="1"/>
          <p:nvPr/>
        </p:nvSpPr>
        <p:spPr>
          <a:xfrm>
            <a:off x="762000" y="2835057"/>
            <a:ext cx="8077200" cy="2677656"/>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 To promote the  welfare of the children and youth at home, at school and in the society. </a:t>
            </a:r>
          </a:p>
          <a:p>
            <a:r>
              <a:rPr lang="en-US" sz="2800" dirty="0" smtClean="0">
                <a:solidFill>
                  <a:srgbClr val="002060"/>
                </a:solidFill>
                <a:latin typeface="Times New Roman" pitchFamily="18" charset="0"/>
                <a:cs typeface="Times New Roman" pitchFamily="18" charset="0"/>
              </a:rPr>
              <a:t> ● To bring the home and the school into a closer relationship with each other so that parents teachers may co-operate intelligently in the education of a child.    </a:t>
            </a:r>
          </a:p>
          <a:p>
            <a:endParaRPr lang="en-US" sz="2800" dirty="0">
              <a:solidFill>
                <a:srgbClr val="002060"/>
              </a:solidFill>
              <a:latin typeface="Times New Roman" pitchFamily="18" charset="0"/>
              <a:cs typeface="Times New Roman" pitchFamily="18" charset="0"/>
            </a:endParaRPr>
          </a:p>
        </p:txBody>
      </p:sp>
      <p:sp>
        <p:nvSpPr>
          <p:cNvPr id="5" name="TextBox 4"/>
          <p:cNvSpPr txBox="1"/>
          <p:nvPr/>
        </p:nvSpPr>
        <p:spPr>
          <a:xfrm>
            <a:off x="685800" y="228600"/>
            <a:ext cx="7457493" cy="707886"/>
          </a:xfrm>
          <a:prstGeom prst="rect">
            <a:avLst/>
          </a:prstGeom>
          <a:noFill/>
        </p:spPr>
        <p:txBody>
          <a:bodyPr wrap="square" rtlCol="0">
            <a:spAutoFit/>
          </a:bodyPr>
          <a:lstStyle/>
          <a:p>
            <a:pPr algn="ctr"/>
            <a:r>
              <a:rPr lang="en-US" sz="4000" b="1" dirty="0" smtClean="0">
                <a:solidFill>
                  <a:srgbClr val="C00000"/>
                </a:solidFill>
                <a:latin typeface="Candara" pitchFamily="34" charset="0"/>
              </a:rPr>
              <a:t>Objectives  of  PTA </a:t>
            </a:r>
            <a:endParaRPr lang="en-US" sz="4000" b="1" dirty="0" smtClean="0">
              <a:solidFill>
                <a:srgbClr val="C00000"/>
              </a:solidFill>
              <a:latin typeface="Candar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4525963"/>
          </a:xfrm>
        </p:spPr>
        <p:txBody>
          <a:bodyPr>
            <a:noAutofit/>
          </a:bodyPr>
          <a:lstStyle/>
          <a:p>
            <a:pPr algn="just"/>
            <a:r>
              <a:rPr lang="en-US" sz="1800" dirty="0" smtClean="0">
                <a:solidFill>
                  <a:srgbClr val="002060"/>
                </a:solidFill>
              </a:rPr>
              <a:t>A </a:t>
            </a:r>
            <a:r>
              <a:rPr lang="en-US" sz="1800" b="1" dirty="0" smtClean="0">
                <a:solidFill>
                  <a:srgbClr val="002060"/>
                </a:solidFill>
              </a:rPr>
              <a:t>Parent-Teacher Association</a:t>
            </a:r>
            <a:r>
              <a:rPr lang="en-US" sz="1800" dirty="0" smtClean="0">
                <a:solidFill>
                  <a:srgbClr val="002060"/>
                </a:solidFill>
              </a:rPr>
              <a:t> at Warana CBSE School organizes a short meeting or conference between the parents and teachers of students to discuss children's progress at school and find solutions to academic or behavioral problems. Parent-Teacher Association supplements the information conveyed by report cards by focusing on students' specific strengths and weaknesses in individual subjects and generalizing the level of inter-curricular skills and competences.</a:t>
            </a:r>
          </a:p>
          <a:p>
            <a:pPr algn="just"/>
            <a:endParaRPr lang="en-US" sz="1800" dirty="0" smtClean="0">
              <a:solidFill>
                <a:srgbClr val="002060"/>
              </a:solidFill>
            </a:endParaRPr>
          </a:p>
          <a:p>
            <a:pPr algn="just"/>
            <a:r>
              <a:rPr lang="en-US" sz="1800" dirty="0" smtClean="0">
                <a:solidFill>
                  <a:srgbClr val="002060"/>
                </a:solidFill>
              </a:rPr>
              <a:t>Parent- Teacher Meetings will provide a valuable opportunity for parents to meet and discuss, in person, their son's or daughter's progress at Warana CBSE School with their Tutor and other academic staff. There is also an opportunity to give updates, timely reminders and opinions on academic activities. </a:t>
            </a:r>
          </a:p>
          <a:p>
            <a:pPr algn="just"/>
            <a:r>
              <a:rPr lang="en-US" sz="1800" dirty="0" smtClean="0">
                <a:solidFill>
                  <a:srgbClr val="002060"/>
                </a:solidFill>
              </a:rPr>
              <a:t>A reminder of the forthcoming meeting relevant for your son or daughter is given in the End of Term mailings to parents and guardians. A reply form will be enclosed for you to indicate your intention to attend, which greatly helps our planning.</a:t>
            </a:r>
          </a:p>
          <a:p>
            <a:pPr algn="just"/>
            <a:r>
              <a:rPr lang="en-US" sz="1800" dirty="0" smtClean="0">
                <a:solidFill>
                  <a:srgbClr val="002060"/>
                </a:solidFill>
              </a:rPr>
              <a:t>The pattern of parents' meetings during the academic year will be conveyed time to time to parents. </a:t>
            </a:r>
          </a:p>
          <a:p>
            <a:pPr algn="just"/>
            <a:r>
              <a:rPr lang="en-US" sz="1800" dirty="0" smtClean="0">
                <a:solidFill>
                  <a:srgbClr val="002060"/>
                </a:solidFill>
              </a:rPr>
              <a:t>Please remember that you do not have to wait for a Parents' Meeting if you wish to discuss any aspect of your son's or daughter's progress at Warana CBSE School. Their Tutor will be pleased to talk to you.</a:t>
            </a:r>
          </a:p>
          <a:p>
            <a:pPr algn="just"/>
            <a:endParaRPr lang="en-US" sz="16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ta.png"/>
          <p:cNvPicPr>
            <a:picLocks noGrp="1" noChangeAspect="1" noChangeArrowheads="1"/>
          </p:cNvPicPr>
          <p:nvPr>
            <p:ph sz="half" idx="1"/>
          </p:nvPr>
        </p:nvPicPr>
        <p:blipFill>
          <a:blip r:embed="rId2"/>
          <a:srcRect/>
          <a:stretch>
            <a:fillRect/>
          </a:stretch>
        </p:blipFill>
        <p:spPr bwMode="auto">
          <a:xfrm>
            <a:off x="152400" y="1524000"/>
            <a:ext cx="4495800" cy="4648199"/>
          </a:xfrm>
          <a:prstGeom prst="rect">
            <a:avLst/>
          </a:prstGeom>
          <a:noFill/>
        </p:spPr>
      </p:pic>
      <p:pic>
        <p:nvPicPr>
          <p:cNvPr id="3076" name="Picture 4" descr="C:\get_involved.gif"/>
          <p:cNvPicPr>
            <a:picLocks noGrp="1" noChangeAspect="1" noChangeArrowheads="1"/>
          </p:cNvPicPr>
          <p:nvPr>
            <p:ph sz="half" idx="2"/>
          </p:nvPr>
        </p:nvPicPr>
        <p:blipFill>
          <a:blip r:embed="rId3"/>
          <a:srcRect/>
          <a:stretch>
            <a:fillRect/>
          </a:stretch>
        </p:blipFill>
        <p:spPr bwMode="auto">
          <a:xfrm>
            <a:off x="4724400" y="1981200"/>
            <a:ext cx="4267200" cy="4114800"/>
          </a:xfrm>
          <a:prstGeom prst="rect">
            <a:avLst/>
          </a:prstGeom>
          <a:noFill/>
        </p:spPr>
      </p:pic>
      <p:sp>
        <p:nvSpPr>
          <p:cNvPr id="2" name="Title 1"/>
          <p:cNvSpPr>
            <a:spLocks noGrp="1"/>
          </p:cNvSpPr>
          <p:nvPr>
            <p:ph type="title"/>
          </p:nvPr>
        </p:nvSpPr>
        <p:spPr>
          <a:xfrm>
            <a:off x="609600" y="0"/>
            <a:ext cx="8229600" cy="1143000"/>
          </a:xfrm>
        </p:spPr>
        <p:txBody>
          <a:bodyPr>
            <a:normAutofit/>
          </a:bodyPr>
          <a:lstStyle/>
          <a:p>
            <a:r>
              <a:rPr lang="en-US" sz="4000" b="1" dirty="0" smtClean="0">
                <a:solidFill>
                  <a:srgbClr val="C00000"/>
                </a:solidFill>
                <a:latin typeface="Candara" pitchFamily="34" charset="0"/>
                <a:cs typeface="Times New Roman" pitchFamily="18" charset="0"/>
              </a:rPr>
              <a:t>“INTERACTION”</a:t>
            </a:r>
            <a:endParaRPr lang="en-US" sz="4000" b="1" dirty="0">
              <a:solidFill>
                <a:srgbClr val="C00000"/>
              </a:solidFill>
              <a:latin typeface="Candar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checkerboard(across)">
                                      <p:cBhvr>
                                        <p:cTn id="25" dur="5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checkerboard(across)">
                                      <p:cBhvr>
                                        <p:cTn id="3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arent-teacher-interactions.jpg"/>
          <p:cNvPicPr>
            <a:picLocks noChangeAspect="1" noChangeArrowheads="1"/>
          </p:cNvPicPr>
          <p:nvPr/>
        </p:nvPicPr>
        <p:blipFill>
          <a:blip r:embed="rId2"/>
          <a:srcRect/>
          <a:stretch>
            <a:fillRect/>
          </a:stretch>
        </p:blipFill>
        <p:spPr bwMode="auto">
          <a:xfrm>
            <a:off x="1295400" y="1447800"/>
            <a:ext cx="6865434" cy="485906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I_PTA-intro.jpg"/>
          <p:cNvPicPr>
            <a:picLocks noChangeAspect="1" noChangeArrowheads="1"/>
          </p:cNvPicPr>
          <p:nvPr/>
        </p:nvPicPr>
        <p:blipFill>
          <a:blip r:embed="rId2"/>
          <a:srcRect/>
          <a:stretch>
            <a:fillRect/>
          </a:stretch>
        </p:blipFill>
        <p:spPr bwMode="auto">
          <a:xfrm>
            <a:off x="1676400" y="1447800"/>
            <a:ext cx="6261652"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900" decel="100000" fill="hold"/>
                                        <p:tgtEl>
                                          <p:spTgt spid="51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295400"/>
            <a:ext cx="4572000" cy="4832092"/>
          </a:xfrm>
          <a:prstGeom prst="rect">
            <a:avLst/>
          </a:prstGeom>
          <a:noFill/>
        </p:spPr>
        <p:txBody>
          <a:bodyPr wrap="square" rtlCol="0">
            <a:spAutoFit/>
          </a:bodyPr>
          <a:lstStyle/>
          <a:p>
            <a:r>
              <a:rPr lang="en-US" sz="4400" b="1" dirty="0" smtClean="0"/>
              <a:t>I   </a:t>
            </a:r>
            <a:r>
              <a:rPr lang="en-US" sz="4400" b="1" dirty="0" smtClean="0"/>
              <a:t>-  </a:t>
            </a:r>
            <a:r>
              <a:rPr lang="en-US" sz="2800" b="1" dirty="0" smtClean="0">
                <a:solidFill>
                  <a:srgbClr val="FF0000"/>
                </a:solidFill>
              </a:rPr>
              <a:t>I</a:t>
            </a:r>
            <a:r>
              <a:rPr lang="en-US" sz="2800" b="1" dirty="0" smtClean="0">
                <a:solidFill>
                  <a:srgbClr val="FF0000"/>
                </a:solidFill>
              </a:rPr>
              <a:t>nterest </a:t>
            </a:r>
            <a:r>
              <a:rPr lang="en-US" sz="2800" b="1" dirty="0" smtClean="0"/>
              <a:t>  </a:t>
            </a:r>
            <a:endParaRPr lang="en-US" sz="2800" b="1" dirty="0" smtClean="0"/>
          </a:p>
          <a:p>
            <a:r>
              <a:rPr lang="en-US" sz="4400" b="1" dirty="0" smtClean="0"/>
              <a:t>N </a:t>
            </a:r>
            <a:r>
              <a:rPr lang="en-US" sz="4400" b="1" dirty="0" smtClean="0"/>
              <a:t>-  </a:t>
            </a:r>
            <a:r>
              <a:rPr lang="en-US" sz="2800" b="1" dirty="0" smtClean="0">
                <a:solidFill>
                  <a:srgbClr val="FF0000"/>
                </a:solidFill>
              </a:rPr>
              <a:t>N</a:t>
            </a:r>
            <a:r>
              <a:rPr lang="en-US" sz="2800" b="1" dirty="0" smtClean="0">
                <a:solidFill>
                  <a:srgbClr val="FF0000"/>
                </a:solidFill>
              </a:rPr>
              <a:t>urture</a:t>
            </a:r>
            <a:endParaRPr lang="en-US" sz="2800" b="1" dirty="0" smtClean="0">
              <a:solidFill>
                <a:srgbClr val="FF0000"/>
              </a:solidFill>
            </a:endParaRPr>
          </a:p>
          <a:p>
            <a:r>
              <a:rPr lang="en-US" sz="4400" b="1" dirty="0" smtClean="0"/>
              <a:t>S  </a:t>
            </a:r>
            <a:r>
              <a:rPr lang="en-US" sz="4400" b="1" dirty="0" smtClean="0"/>
              <a:t>-  </a:t>
            </a:r>
            <a:r>
              <a:rPr lang="en-US" sz="2800" b="1" dirty="0" smtClean="0">
                <a:solidFill>
                  <a:srgbClr val="FF0000"/>
                </a:solidFill>
              </a:rPr>
              <a:t>S</a:t>
            </a:r>
            <a:r>
              <a:rPr lang="en-US" sz="2800" b="1" dirty="0" smtClean="0">
                <a:solidFill>
                  <a:srgbClr val="FF0000"/>
                </a:solidFill>
              </a:rPr>
              <a:t>pirit</a:t>
            </a:r>
            <a:endParaRPr lang="en-US" sz="2800" b="1" dirty="0" smtClean="0">
              <a:solidFill>
                <a:srgbClr val="FF0000"/>
              </a:solidFill>
            </a:endParaRPr>
          </a:p>
          <a:p>
            <a:r>
              <a:rPr lang="en-US" sz="4400" b="1" dirty="0" smtClean="0"/>
              <a:t>P  - </a:t>
            </a:r>
            <a:r>
              <a:rPr lang="en-US" sz="4400" b="1" dirty="0" smtClean="0"/>
              <a:t> </a:t>
            </a:r>
            <a:r>
              <a:rPr lang="en-US" sz="2800" b="1" dirty="0" smtClean="0">
                <a:solidFill>
                  <a:srgbClr val="FF0000"/>
                </a:solidFill>
              </a:rPr>
              <a:t>P</a:t>
            </a:r>
            <a:r>
              <a:rPr lang="en-US" sz="2800" b="1" dirty="0" smtClean="0">
                <a:solidFill>
                  <a:srgbClr val="FF0000"/>
                </a:solidFill>
              </a:rPr>
              <a:t>otential </a:t>
            </a:r>
            <a:endParaRPr lang="en-US" sz="2800" b="1" dirty="0" smtClean="0">
              <a:solidFill>
                <a:srgbClr val="FF0000"/>
              </a:solidFill>
            </a:endParaRPr>
          </a:p>
          <a:p>
            <a:r>
              <a:rPr lang="en-US" sz="4400" b="1" dirty="0" smtClean="0"/>
              <a:t>I   - </a:t>
            </a:r>
            <a:r>
              <a:rPr lang="en-US" sz="4400" b="1" dirty="0" smtClean="0"/>
              <a:t> </a:t>
            </a:r>
            <a:r>
              <a:rPr lang="en-US" sz="2800" b="1" dirty="0" smtClean="0">
                <a:solidFill>
                  <a:srgbClr val="FF0000"/>
                </a:solidFill>
              </a:rPr>
              <a:t>Integrity</a:t>
            </a:r>
            <a:endParaRPr lang="en-US" sz="2800" b="1" dirty="0" smtClean="0">
              <a:solidFill>
                <a:srgbClr val="FF0000"/>
              </a:solidFill>
            </a:endParaRPr>
          </a:p>
          <a:p>
            <a:r>
              <a:rPr lang="en-US" sz="4400" b="1" dirty="0" smtClean="0"/>
              <a:t>R </a:t>
            </a:r>
            <a:r>
              <a:rPr lang="en-US" sz="4400" b="1" dirty="0" smtClean="0"/>
              <a:t> -  </a:t>
            </a:r>
            <a:r>
              <a:rPr lang="en-US" sz="2800" b="1" dirty="0" smtClean="0">
                <a:solidFill>
                  <a:srgbClr val="FF0000"/>
                </a:solidFill>
              </a:rPr>
              <a:t>R</a:t>
            </a:r>
            <a:r>
              <a:rPr lang="en-US" sz="2800" b="1" dirty="0" smtClean="0">
                <a:solidFill>
                  <a:srgbClr val="FF0000"/>
                </a:solidFill>
              </a:rPr>
              <a:t>espect </a:t>
            </a:r>
            <a:endParaRPr lang="en-US" sz="2800" b="1" dirty="0" smtClean="0">
              <a:solidFill>
                <a:srgbClr val="FF0000"/>
              </a:solidFill>
            </a:endParaRPr>
          </a:p>
          <a:p>
            <a:r>
              <a:rPr lang="en-US" sz="4400" b="1" dirty="0" smtClean="0"/>
              <a:t>E  - </a:t>
            </a:r>
            <a:r>
              <a:rPr lang="en-US" sz="4400" b="1" dirty="0" smtClean="0"/>
              <a:t> </a:t>
            </a:r>
            <a:r>
              <a:rPr lang="en-US" sz="2800" b="1" dirty="0" smtClean="0">
                <a:solidFill>
                  <a:srgbClr val="FF0000"/>
                </a:solidFill>
              </a:rPr>
              <a:t>E</a:t>
            </a:r>
            <a:r>
              <a:rPr lang="en-US" sz="2800" b="1" dirty="0" smtClean="0">
                <a:solidFill>
                  <a:srgbClr val="FF0000"/>
                </a:solidFill>
              </a:rPr>
              <a:t>ducation</a:t>
            </a:r>
            <a:endParaRPr lang="en-US" sz="2800" b="1" dirty="0">
              <a:solidFill>
                <a:srgbClr val="FF0000"/>
              </a:solidFill>
            </a:endParaRPr>
          </a:p>
        </p:txBody>
      </p:sp>
      <p:sp>
        <p:nvSpPr>
          <p:cNvPr id="7" name="Title 1"/>
          <p:cNvSpPr txBox="1">
            <a:spLocks/>
          </p:cNvSpPr>
          <p:nvPr/>
        </p:nvSpPr>
        <p:spPr>
          <a:xfrm>
            <a:off x="381000" y="22860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ndara" pitchFamily="34" charset="0"/>
                <a:ea typeface="+mj-ea"/>
                <a:cs typeface="Times New Roman" pitchFamily="18" charset="0"/>
              </a:rPr>
              <a:t>“INTERACTION”</a:t>
            </a:r>
            <a:endParaRPr kumimoji="0" lang="en-US" sz="4000" b="1" i="0" u="none" strike="noStrike" kern="1200" cap="none" spc="0" normalizeH="0" baseline="0" noProof="0" dirty="0">
              <a:ln>
                <a:noFill/>
              </a:ln>
              <a:solidFill>
                <a:srgbClr val="C00000"/>
              </a:solidFill>
              <a:effectLst/>
              <a:uLnTx/>
              <a:uFillTx/>
              <a:latin typeface="Candara" pitchFamily="34"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User\Desktop\PTA\logo copy.png"/>
          <p:cNvPicPr>
            <a:picLocks noChangeAspect="1" noChangeArrowheads="1"/>
          </p:cNvPicPr>
          <p:nvPr/>
        </p:nvPicPr>
        <p:blipFill>
          <a:blip r:embed="rId2" cstate="print"/>
          <a:srcRect/>
          <a:stretch>
            <a:fillRect/>
          </a:stretch>
        </p:blipFill>
        <p:spPr bwMode="auto">
          <a:xfrm>
            <a:off x="3124200" y="2590800"/>
            <a:ext cx="2590800" cy="2568177"/>
          </a:xfrm>
          <a:prstGeom prst="rect">
            <a:avLst/>
          </a:prstGeom>
          <a:noFill/>
        </p:spPr>
      </p:pic>
      <p:sp>
        <p:nvSpPr>
          <p:cNvPr id="4" name="Title 1"/>
          <p:cNvSpPr txBox="1">
            <a:spLocks/>
          </p:cNvSpPr>
          <p:nvPr/>
        </p:nvSpPr>
        <p:spPr>
          <a:xfrm>
            <a:off x="0" y="1524000"/>
            <a:ext cx="9144000" cy="1371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rgbClr val="C00000"/>
                </a:solidFill>
                <a:effectLst/>
                <a:uLnTx/>
                <a:uFillTx/>
                <a:latin typeface="Brush Script MT" pitchFamily="66" charset="0"/>
                <a:ea typeface="+mj-ea"/>
                <a:cs typeface="Times New Roman" pitchFamily="18" charset="0"/>
              </a:rPr>
              <a:t>Thank You</a:t>
            </a:r>
            <a:endParaRPr kumimoji="0" lang="en-US" sz="6000" b="0" i="0" u="none" strike="noStrike" kern="1200" cap="none" spc="0" normalizeH="0" baseline="0" noProof="0" dirty="0">
              <a:ln>
                <a:noFill/>
              </a:ln>
              <a:solidFill>
                <a:srgbClr val="C00000"/>
              </a:solidFill>
              <a:effectLst/>
              <a:uLnTx/>
              <a:uFillTx/>
              <a:latin typeface="Brush Script MT" pitchFamily="66"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191</Words>
  <Application>Microsoft Office PowerPoint</Application>
  <PresentationFormat>On-screen Show (4:3)</PresentationFormat>
  <Paragraphs>22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“INTERACTION”</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6</cp:revision>
  <dcterms:created xsi:type="dcterms:W3CDTF">2014-08-15T00:46:40Z</dcterms:created>
  <dcterms:modified xsi:type="dcterms:W3CDTF">2014-08-16T11:31:33Z</dcterms:modified>
</cp:coreProperties>
</file>